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26"/>
  </p:notesMasterIdLst>
  <p:handoutMasterIdLst>
    <p:handoutMasterId r:id="rId27"/>
  </p:handoutMasterIdLst>
  <p:sldIdLst>
    <p:sldId id="295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91" r:id="rId15"/>
    <p:sldId id="296" r:id="rId16"/>
    <p:sldId id="297" r:id="rId17"/>
    <p:sldId id="298" r:id="rId18"/>
    <p:sldId id="299" r:id="rId19"/>
    <p:sldId id="273" r:id="rId20"/>
    <p:sldId id="292" r:id="rId21"/>
    <p:sldId id="286" r:id="rId22"/>
    <p:sldId id="290" r:id="rId23"/>
    <p:sldId id="294" r:id="rId24"/>
    <p:sldId id="29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83"/>
  </p:normalViewPr>
  <p:slideViewPr>
    <p:cSldViewPr>
      <p:cViewPr varScale="1">
        <p:scale>
          <a:sx n="83" d="100"/>
          <a:sy n="83" d="100"/>
        </p:scale>
        <p:origin x="1531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E73DF01C-AB66-4A4C-8719-8C54448DA6C6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AC72A5E3-B342-4A89-AAD3-005B87A2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>
              <a:defRPr sz="1200"/>
            </a:lvl1pPr>
          </a:lstStyle>
          <a:p>
            <a:fld id="{8D9DAA44-16FD-4E74-AD32-31DB2C630BA3}" type="datetimeFigureOut">
              <a:rPr lang="en-US" smtClean="0"/>
              <a:pPr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3" rIns="91408" bIns="457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08" tIns="45703" rIns="91408" bIns="45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r">
              <a:defRPr sz="1200"/>
            </a:lvl1pPr>
          </a:lstStyle>
          <a:p>
            <a:fld id="{205D8E0E-B5E6-4F49-9539-E53519D5A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684" indent="-285648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2591" indent="-228518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99629" indent="-228518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6665" indent="-228518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3701" indent="-2285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0740" indent="-2285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7775" indent="-2285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4812" indent="-2285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66D50-90EA-43D8-ADD0-AD9EBCE8BB2E}" type="slidenum">
              <a:rPr lang="en-US" smtClean="0"/>
              <a:pPr eaLnBrk="1" hangingPunct="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D8E0E-B5E6-4F49-9539-E53519D5A5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0A6B-A11C-46E3-84B4-CFC0F2EA6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9FFA-65F7-4129-892A-449162794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6F4-06E6-4C53-A85B-F47F382FE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4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27AA-CDCB-44F8-A710-B50DB65F1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D758-AE9A-482B-9A02-412DB3CA5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8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0A6B-A11C-46E3-84B4-CFC0F2EA6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52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821-FE72-4079-938E-C7C162B1E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4DE6-E3C7-4F30-8F9A-C4B04E342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02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3A7A-12AD-44FE-8CAE-860FAE06D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9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7522-D010-42FA-9E79-720948610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3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4463-E62A-4167-9E63-A366F9F08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821-FE72-4079-938E-C7C162B1E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0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53B-FB15-4AE2-9476-F92986D8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7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F19E-D774-493F-B6E8-546BCEC6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54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38EE-17A2-4BF3-B9A0-FEA41E1C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23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9FFA-65F7-4129-892A-449162794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13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6F4-06E6-4C53-A85B-F47F382FE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27AA-CDCB-44F8-A710-B50DB65F1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5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D758-AE9A-482B-9A02-412DB3CA5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9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0A6B-A11C-46E3-84B4-CFC0F2EA6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821-FE72-4079-938E-C7C162B1E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26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4DE6-E3C7-4F30-8F9A-C4B04E342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4DE6-E3C7-4F30-8F9A-C4B04E342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77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3A7A-12AD-44FE-8CAE-860FAE06D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10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7522-D010-42FA-9E79-720948610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9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4463-E62A-4167-9E63-A366F9F08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90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53B-FB15-4AE2-9476-F92986D8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8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F19E-D774-493F-B6E8-546BCEC6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2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38EE-17A2-4BF3-B9A0-FEA41E1C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77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9FFA-65F7-4129-892A-449162794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84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6F4-06E6-4C53-A85B-F47F382FE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2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27AA-CDCB-44F8-A710-B50DB65F1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8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D758-AE9A-482B-9A02-412DB3CA5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9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3A7A-12AD-44FE-8CAE-860FAE06D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3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0A6B-A11C-46E3-84B4-CFC0F2EA6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02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396875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6821-FE72-4079-938E-C7C162B1E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34DE6-E3C7-4F30-8F9A-C4B04E342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55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3A7A-12AD-44FE-8CAE-860FAE06D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1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7522-D010-42FA-9E79-720948610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27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4463-E62A-4167-9E63-A366F9F08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33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53B-FB15-4AE2-9476-F92986D8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60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F19E-D774-493F-B6E8-546BCEC6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06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38EE-17A2-4BF3-B9A0-FEA41E1C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80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9FFA-65F7-4129-892A-449162794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7522-D010-42FA-9E79-720948610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63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6F4-06E6-4C53-A85B-F47F382FE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9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27AA-CDCB-44F8-A710-B50DB65F1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8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D758-AE9A-482B-9A02-412DB3CA5F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4463-E62A-4167-9E63-A366F9F08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8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C953B-FB15-4AE2-9476-F92986D81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F19E-D774-493F-B6E8-546BCEC6A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38EE-17A2-4BF3-B9A0-FEA41E1C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 i="1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D60D-6BE1-4371-9CF6-D36AE3A699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 i="1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D60D-6BE1-4371-9CF6-D36AE3A699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 i="1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D60D-6BE1-4371-9CF6-D36AE3A699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 i="1" baseline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Draft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D60D-6BE1-4371-9CF6-D36AE3A6990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F150-5A87-4D4F-B9DE-63CFDFC9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C5D23-6950-4C32-A5E7-5CDFF2990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58" y="0"/>
            <a:ext cx="9453797" cy="7090348"/>
          </a:xfrm>
        </p:spPr>
      </p:pic>
    </p:spTree>
    <p:extLst>
      <p:ext uri="{BB962C8B-B14F-4D97-AF65-F5344CB8AC3E}">
        <p14:creationId xmlns:p14="http://schemas.microsoft.com/office/powerpoint/2010/main" val="48129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>
                <a:solidFill>
                  <a:schemeClr val="accent2"/>
                </a:solidFill>
              </a:rPr>
              <a:t>2021 </a:t>
            </a:r>
            <a:r>
              <a:rPr lang="en-US" sz="4000" b="1" kern="0" dirty="0">
                <a:solidFill>
                  <a:schemeClr val="accent2"/>
                </a:solidFill>
              </a:rPr>
              <a:t>Budget Benefits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E69B46-1CF6-445F-A23C-35CFADA5F879}"/>
              </a:ext>
            </a:extLst>
          </p:cNvPr>
          <p:cNvSpPr txBox="1">
            <a:spLocks/>
          </p:cNvSpPr>
          <p:nvPr/>
        </p:nvSpPr>
        <p:spPr bwMode="auto">
          <a:xfrm>
            <a:off x="685800" y="1874837"/>
            <a:ext cx="8458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Budget to Budget decrease of $948,789.00</a:t>
            </a:r>
          </a:p>
          <a:p>
            <a:r>
              <a:rPr lang="en-US" sz="2800" kern="0" dirty="0">
                <a:solidFill>
                  <a:srgbClr val="000000"/>
                </a:solidFill>
              </a:rPr>
              <a:t>Budget amount equals an anticipated 10% less in State Aid</a:t>
            </a:r>
          </a:p>
          <a:p>
            <a:r>
              <a:rPr lang="en-US" sz="2800" kern="0" dirty="0">
                <a:solidFill>
                  <a:srgbClr val="000000"/>
                </a:solidFill>
              </a:rPr>
              <a:t>Class Sizes are still relatively small</a:t>
            </a:r>
          </a:p>
          <a:p>
            <a:r>
              <a:rPr lang="en-US" sz="2800" kern="0" dirty="0">
                <a:solidFill>
                  <a:srgbClr val="000000"/>
                </a:solidFill>
              </a:rPr>
              <a:t>No Cuts to Educational Programs</a:t>
            </a:r>
          </a:p>
          <a:p>
            <a:r>
              <a:rPr lang="en-US" sz="2800" kern="0" dirty="0">
                <a:solidFill>
                  <a:srgbClr val="000000"/>
                </a:solidFill>
              </a:rPr>
              <a:t>Program Enhancements</a:t>
            </a:r>
          </a:p>
          <a:p>
            <a:pPr lvl="1"/>
            <a:r>
              <a:rPr lang="en-US" sz="2400" kern="0" dirty="0">
                <a:solidFill>
                  <a:srgbClr val="000000"/>
                </a:solidFill>
              </a:rPr>
              <a:t>All Day Pre-K</a:t>
            </a:r>
          </a:p>
          <a:p>
            <a:pPr lvl="1"/>
            <a:r>
              <a:rPr lang="en-US" sz="2400" kern="0" dirty="0">
                <a:solidFill>
                  <a:srgbClr val="000000"/>
                </a:solidFill>
              </a:rPr>
              <a:t>Agriculture Program</a:t>
            </a:r>
          </a:p>
          <a:p>
            <a:pPr lvl="1"/>
            <a:r>
              <a:rPr lang="en-US" sz="2400" kern="0" dirty="0">
                <a:solidFill>
                  <a:srgbClr val="000000"/>
                </a:solidFill>
              </a:rPr>
              <a:t>Implementation of New Reading Program</a:t>
            </a:r>
          </a:p>
          <a:p>
            <a:r>
              <a:rPr lang="en-US" sz="2800" kern="0" dirty="0">
                <a:solidFill>
                  <a:srgbClr val="000000"/>
                </a:solidFill>
              </a:rPr>
              <a:t>Budget is well under the Tax Cap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>
              <a:solidFill>
                <a:srgbClr val="000000"/>
              </a:solidFill>
            </a:endParaRPr>
          </a:p>
          <a:p>
            <a:pPr lvl="3"/>
            <a:endParaRPr lang="en-US" kern="0" dirty="0"/>
          </a:p>
          <a:p>
            <a:pPr lvl="3"/>
            <a:endParaRPr lang="en-US" kern="0" dirty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2489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9520E3-5C07-482A-9DE7-F8E7A859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accent2"/>
                </a:solidFill>
              </a:rPr>
              <a:t>Budget </a:t>
            </a:r>
            <a:br>
              <a:rPr lang="en-US" sz="5400" b="1" dirty="0">
                <a:solidFill>
                  <a:schemeClr val="accent2"/>
                </a:solidFill>
              </a:rPr>
            </a:br>
            <a:r>
              <a:rPr lang="en-US" sz="5400" b="1" dirty="0">
                <a:solidFill>
                  <a:schemeClr val="accent2"/>
                </a:solidFill>
              </a:rPr>
              <a:t>Development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1FD8CC-3ABE-418F-BFD2-AD9FAA5E140B}"/>
              </a:ext>
            </a:extLst>
          </p:cNvPr>
          <p:cNvSpPr txBox="1">
            <a:spLocks/>
          </p:cNvSpPr>
          <p:nvPr/>
        </p:nvSpPr>
        <p:spPr bwMode="auto">
          <a:xfrm>
            <a:off x="457200" y="23622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00"/>
              </a:spcBef>
              <a:buFontTx/>
              <a:buNone/>
            </a:pPr>
            <a:endParaRPr lang="en-US" kern="0" dirty="0"/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kern="0" dirty="0"/>
              <a:t>2019-2020 Approved Budget: </a:t>
            </a:r>
            <a:r>
              <a:rPr lang="en-US" b="1" kern="0" dirty="0">
                <a:solidFill>
                  <a:schemeClr val="accent2"/>
                </a:solidFill>
              </a:rPr>
              <a:t>$21,842,479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kern="0" dirty="0"/>
              <a:t>2020-2021 Proposed Budget: </a:t>
            </a:r>
            <a:r>
              <a:rPr lang="en-US" b="1" kern="0" dirty="0">
                <a:solidFill>
                  <a:schemeClr val="accent2"/>
                </a:solidFill>
              </a:rPr>
              <a:t>$</a:t>
            </a:r>
            <a:r>
              <a:rPr lang="en-US" b="1" kern="0" dirty="0" smtClean="0">
                <a:solidFill>
                  <a:schemeClr val="accent2"/>
                </a:solidFill>
              </a:rPr>
              <a:t>20,893,690</a:t>
            </a:r>
            <a:endParaRPr lang="en-US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8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CDD6039-BE0A-47E8-81D1-E718232A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chemeClr val="accent2">
                    <a:lumMod val="75000"/>
                  </a:schemeClr>
                </a:solidFill>
              </a:rPr>
              <a:t>2020-2021 ANTICIPATED EXPENDITURE BUDGET</a:t>
            </a:r>
          </a:p>
        </p:txBody>
      </p:sp>
      <p:graphicFrame>
        <p:nvGraphicFramePr>
          <p:cNvPr id="8" name="Group 59">
            <a:extLst>
              <a:ext uri="{FF2B5EF4-FFF2-40B4-BE49-F238E27FC236}">
                <a16:creationId xmlns:a16="http://schemas.microsoft.com/office/drawing/2014/main" id="{66BFDF8A-0AC9-4DD3-A52B-70E912CE4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40787"/>
              </p:ext>
            </p:extLst>
          </p:nvPr>
        </p:nvGraphicFramePr>
        <p:xfrm>
          <a:off x="457200" y="2690864"/>
          <a:ext cx="8229600" cy="3938536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2019-2020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2020-2021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Change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Change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$1,996,539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$2,002,211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5,672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.28%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$15,283,409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$14,169,368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(1,114,041)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(7.29%)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$4,562,531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$4,722,111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159,580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3.50%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 Budget</a:t>
                      </a:r>
                    </a:p>
                  </a:txBody>
                  <a:tcPr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$21,842,479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$20,893,690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(948,789)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(4.34%)</a:t>
                      </a:r>
                    </a:p>
                  </a:txBody>
                  <a:tcPr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00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698DE4-9A71-4627-9027-24C404F2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REAL PROPERTY TAX CAP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1B3790E-60E6-419D-B3B7-B0E2380BE27C}"/>
              </a:ext>
            </a:extLst>
          </p:cNvPr>
          <p:cNvSpPr txBox="1">
            <a:spLocks/>
          </p:cNvSpPr>
          <p:nvPr/>
        </p:nvSpPr>
        <p:spPr>
          <a:xfrm>
            <a:off x="593889" y="2406479"/>
            <a:ext cx="4040188" cy="16019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>
              <a:buSzPct val="125000"/>
            </a:pPr>
            <a:r>
              <a:rPr lang="en-US" sz="1800" kern="0" dirty="0"/>
              <a:t>CPI:   </a:t>
            </a:r>
            <a:r>
              <a:rPr lang="en-US" sz="1800" b="1" kern="0" dirty="0">
                <a:solidFill>
                  <a:schemeClr val="accent2"/>
                </a:solidFill>
              </a:rPr>
              <a:t>2.44%</a:t>
            </a:r>
          </a:p>
          <a:p>
            <a:pPr>
              <a:buSzPct val="125000"/>
            </a:pPr>
            <a:r>
              <a:rPr lang="en-US" sz="1800" kern="0" dirty="0" smtClean="0"/>
              <a:t>Cato-Meridian </a:t>
            </a:r>
            <a:r>
              <a:rPr lang="en-US" sz="1800" kern="0" dirty="0"/>
              <a:t>School District must stay within tax levy cap of </a:t>
            </a:r>
            <a:r>
              <a:rPr lang="en-US" sz="1800" b="1" kern="0" dirty="0">
                <a:solidFill>
                  <a:schemeClr val="accent2"/>
                </a:solidFill>
              </a:rPr>
              <a:t>4.29%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DB6D7F3-5F1B-4BED-91B3-87F4BBDE7F47}"/>
              </a:ext>
            </a:extLst>
          </p:cNvPr>
          <p:cNvSpPr txBox="1">
            <a:spLocks/>
          </p:cNvSpPr>
          <p:nvPr/>
        </p:nvSpPr>
        <p:spPr>
          <a:xfrm>
            <a:off x="592302" y="4430712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>
              <a:buSzPct val="125000"/>
            </a:pPr>
            <a:r>
              <a:rPr lang="en-US" sz="1800" kern="0" dirty="0"/>
              <a:t>CPI:   </a:t>
            </a:r>
            <a:r>
              <a:rPr lang="en-US" sz="1800" b="1" kern="0" dirty="0">
                <a:solidFill>
                  <a:schemeClr val="accent2"/>
                </a:solidFill>
              </a:rPr>
              <a:t>1.81%</a:t>
            </a:r>
          </a:p>
          <a:p>
            <a:pPr>
              <a:buSzPct val="125000"/>
            </a:pPr>
            <a:r>
              <a:rPr lang="en-US" sz="1800" kern="0" dirty="0" smtClean="0"/>
              <a:t>Cato-Meridian School </a:t>
            </a:r>
            <a:r>
              <a:rPr lang="en-US" sz="1800" kern="0" dirty="0"/>
              <a:t>District must stay within tax levy cap of </a:t>
            </a:r>
            <a:r>
              <a:rPr lang="en-US" sz="1800" b="1" kern="0" dirty="0">
                <a:solidFill>
                  <a:schemeClr val="accent2"/>
                </a:solidFill>
              </a:rPr>
              <a:t>4.70%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C9929F-03FC-4301-9424-B865E1F7CAB4}"/>
              </a:ext>
            </a:extLst>
          </p:cNvPr>
          <p:cNvSpPr txBox="1">
            <a:spLocks/>
          </p:cNvSpPr>
          <p:nvPr/>
        </p:nvSpPr>
        <p:spPr bwMode="auto">
          <a:xfrm>
            <a:off x="609600" y="4313238"/>
            <a:ext cx="374414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2020-2021</a:t>
            </a:r>
            <a:r>
              <a:rPr lang="en-US" kern="0" dirty="0"/>
              <a:t>         </a:t>
            </a:r>
          </a:p>
          <a:p>
            <a:endParaRPr lang="en-US" kern="0" dirty="0"/>
          </a:p>
          <a:p>
            <a:pPr algn="ctr"/>
            <a:endParaRPr lang="en-US" kern="0" dirty="0"/>
          </a:p>
          <a:p>
            <a:pPr marL="0" indent="0" algn="ctr">
              <a:buNone/>
            </a:pPr>
            <a:endParaRPr lang="en-US" kern="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D847FC2-94AB-4476-AC39-9A5B92315453}"/>
              </a:ext>
            </a:extLst>
          </p:cNvPr>
          <p:cNvSpPr txBox="1">
            <a:spLocks/>
          </p:cNvSpPr>
          <p:nvPr/>
        </p:nvSpPr>
        <p:spPr bwMode="auto">
          <a:xfrm>
            <a:off x="609600" y="2209800"/>
            <a:ext cx="374414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2019-2020</a:t>
            </a:r>
            <a:r>
              <a:rPr lang="en-US" kern="0" dirty="0"/>
              <a:t>         </a:t>
            </a:r>
          </a:p>
          <a:p>
            <a:endParaRPr lang="en-US" kern="0" dirty="0"/>
          </a:p>
          <a:p>
            <a:pPr algn="ctr"/>
            <a:endParaRPr lang="en-US" kern="0" dirty="0"/>
          </a:p>
          <a:p>
            <a:pPr marL="0" indent="0" algn="ctr">
              <a:buNone/>
            </a:pPr>
            <a:endParaRPr lang="en-US" kern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4E6A14-1526-40D3-8F63-E56FCC1DD115}"/>
              </a:ext>
            </a:extLst>
          </p:cNvPr>
          <p:cNvCxnSpPr/>
          <p:nvPr/>
        </p:nvCxnSpPr>
        <p:spPr bwMode="auto">
          <a:xfrm>
            <a:off x="452300" y="4114800"/>
            <a:ext cx="3749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66E5351-D25C-435C-926E-C785442519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82" y="2133600"/>
            <a:ext cx="3259180" cy="43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204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20E6E8-6DCF-401D-8A61-BD506770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2020-2021 State Aid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8B5F3B-9AEF-418C-92EB-7268E3BEE736}"/>
              </a:ext>
            </a:extLst>
          </p:cNvPr>
          <p:cNvSpPr txBox="1">
            <a:spLocks/>
          </p:cNvSpPr>
          <p:nvPr/>
        </p:nvSpPr>
        <p:spPr bwMode="auto">
          <a:xfrm>
            <a:off x="457200" y="1295400"/>
            <a:ext cx="5486400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kern="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kern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kern="0" dirty="0">
                <a:solidFill>
                  <a:srgbClr val="000000"/>
                </a:solidFill>
              </a:rPr>
              <a:t>$ 207,278 year to year </a:t>
            </a:r>
            <a:r>
              <a:rPr lang="en-US" sz="2800" b="1" kern="0" dirty="0"/>
              <a:t>State Aid Increase</a:t>
            </a:r>
            <a:br>
              <a:rPr lang="en-US" sz="2800" b="1" kern="0" dirty="0"/>
            </a:br>
            <a:endParaRPr lang="en-US" sz="2800" b="1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kern="0" dirty="0"/>
              <a:t>($ 184,895) potential pandemic adjustment </a:t>
            </a:r>
            <a:br>
              <a:rPr lang="en-US" sz="2800" b="1" kern="0" dirty="0"/>
            </a:br>
            <a:endParaRPr lang="en-US" sz="2800" b="1" kern="0" dirty="0"/>
          </a:p>
          <a:p>
            <a:r>
              <a:rPr lang="en-US" sz="2800" b="1" kern="0" dirty="0"/>
              <a:t>District preparing for 10% reduction in Foundation Aid</a:t>
            </a:r>
          </a:p>
          <a:p>
            <a:endParaRPr lang="en-US" b="1" kern="0" dirty="0"/>
          </a:p>
          <a:p>
            <a:pPr marL="0" indent="0">
              <a:buFontTx/>
              <a:buNone/>
            </a:pPr>
            <a:endParaRPr lang="en-US" b="1" kern="0" dirty="0"/>
          </a:p>
          <a:p>
            <a:pPr>
              <a:buFontTx/>
              <a:buNone/>
            </a:pPr>
            <a:endParaRPr lang="en-US" b="1" kern="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kern="0" dirty="0"/>
          </a:p>
          <a:p>
            <a:pPr>
              <a:buFontTx/>
              <a:buNone/>
            </a:pPr>
            <a:endParaRPr lang="en-US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98680-E4C2-4952-8EB1-2D640A9EAE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99462"/>
            <a:ext cx="2745700" cy="205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3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C6B032F-DC1B-4E02-B193-04F8FBCB0DE2}"/>
              </a:ext>
            </a:extLst>
          </p:cNvPr>
          <p:cNvSpPr txBox="1">
            <a:spLocks/>
          </p:cNvSpPr>
          <p:nvPr/>
        </p:nvSpPr>
        <p:spPr bwMode="auto">
          <a:xfrm>
            <a:off x="238319" y="762000"/>
            <a:ext cx="84209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/>
              <a:t> </a:t>
            </a:r>
            <a:r>
              <a:rPr lang="en-US" sz="3600" b="1" kern="0" dirty="0"/>
              <a:t>Revenue 2020-2021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05E9E-3BF5-443B-BBC9-06C223BD2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0" y="1905000"/>
            <a:ext cx="658878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B3AEE-8095-4E38-9FDA-59B00637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Vehicle Proposition: $355,000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837"/>
            <a:ext cx="48768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Current transportation aid ratio – 90%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Two 65 Passenger Buses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One Small Handicapped Accessible Bus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One Stake Rack Truck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89BEF-3544-4439-AF86-2F72D55D2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18" y="2895601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148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F4DD5A-0A54-4182-8B68-4C9E629DA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14400"/>
            <a:ext cx="87630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</a:rPr>
              <a:t>Property Tax Report Card Comparison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BB057CD-384C-417D-A3FC-62A041A24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265193"/>
              </p:ext>
            </p:extLst>
          </p:nvPr>
        </p:nvGraphicFramePr>
        <p:xfrm>
          <a:off x="1021323" y="1905000"/>
          <a:ext cx="7101353" cy="471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66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2017-2018</a:t>
                      </a:r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2018-2019</a:t>
                      </a:r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2019-2020       2020-2021</a:t>
                      </a:r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Total Proposed Spending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$20,817,405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$21,360,267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</a:rPr>
                        <a:t>$21,842,479   $20,893,690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 Proposed Tax Levy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$5,809,854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$5,939,206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$6,087,686      $6,203,352 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r>
                        <a:rPr lang="en-US" sz="1600" b="1" dirty="0"/>
                        <a:t>Permissible Exclusions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 $259,696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dirty="0"/>
                        <a:t>$244,266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 $348,199         $496,606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067">
                <a:tc>
                  <a:txBody>
                    <a:bodyPr/>
                    <a:lstStyle/>
                    <a:p>
                      <a:r>
                        <a:rPr lang="en-US" sz="1600" b="1" dirty="0"/>
                        <a:t>School</a:t>
                      </a:r>
                      <a:r>
                        <a:rPr lang="en-US" sz="1600" b="1" baseline="0" dirty="0"/>
                        <a:t> Tax </a:t>
                      </a:r>
                      <a:r>
                        <a:rPr lang="en-US" sz="1600" b="1" dirty="0"/>
                        <a:t>Levy Limit Less</a:t>
                      </a:r>
                      <a:r>
                        <a:rPr lang="en-US" sz="1600" b="1" baseline="0" dirty="0"/>
                        <a:t> Exclusions</a:t>
                      </a:r>
                      <a:endParaRPr lang="en-US" sz="1600" b="1" dirty="0"/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$5,571,924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$5,694,940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$5,845,793      $5,802,201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r>
                        <a:rPr lang="en-US" sz="1600" b="1" dirty="0"/>
                        <a:t>Proposed Levy Less</a:t>
                      </a:r>
                      <a:r>
                        <a:rPr lang="en-US" sz="1600" b="1" baseline="0" dirty="0"/>
                        <a:t> Exclusions</a:t>
                      </a:r>
                      <a:endParaRPr lang="en-US" sz="1600" b="1" dirty="0"/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$5,500,158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$5,644,940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$5,664,487      $5,631,746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74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78904" marR="78904" marT="39452" marB="3945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0870">
                <a:tc>
                  <a:txBody>
                    <a:bodyPr/>
                    <a:lstStyle/>
                    <a:p>
                      <a:r>
                        <a:rPr lang="en-US" sz="1400" b="1" dirty="0"/>
                        <a:t>Difference (negative requires 60% vote)</a:t>
                      </a: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 $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 71,766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 $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 50,000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8904" marR="78904" marT="39452" marB="394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$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 181,306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         </a:t>
                      </a:r>
                      <a:r>
                        <a:rPr lang="en-US" sz="16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$ 170,455</a:t>
                      </a:r>
                    </a:p>
                  </a:txBody>
                  <a:tcPr marL="78904" marR="78904" marT="39452" marB="3945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B460A-9FF9-4990-8AE7-163592B47C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344714"/>
              </p:ext>
            </p:extLst>
          </p:nvPr>
        </p:nvGraphicFramePr>
        <p:xfrm>
          <a:off x="228600" y="2416943"/>
          <a:ext cx="8677700" cy="390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77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YEAR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2012-13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2013-14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2014-15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2015-16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2016-17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2017-18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2018-19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2019-20</a:t>
                      </a:r>
                    </a:p>
                  </a:txBody>
                  <a:tcPr marL="87506" marR="87506" marT="43753" marB="43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2060"/>
                          </a:solidFill>
                        </a:rPr>
                        <a:t>2020-21*</a:t>
                      </a:r>
                    </a:p>
                  </a:txBody>
                  <a:tcPr marL="87506" marR="87506" marT="43753" marB="4375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78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5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TAX LEVY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1.90%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1.90%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1.40%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1.56%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.37%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.37%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 dirty="0">
                          <a:solidFill>
                            <a:schemeClr val="bg1"/>
                          </a:solidFill>
                        </a:rPr>
                        <a:t> 2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.23%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2.50%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1.90%*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47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478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13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TRUE TAX PER $1000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$17.97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$18.32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$18.32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$18.44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$18.19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$18.14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$18.25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$18.06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bg1"/>
                          </a:solidFill>
                        </a:rPr>
                        <a:t>$18.42*</a:t>
                      </a:r>
                    </a:p>
                  </a:txBody>
                  <a:tcPr marL="87506" marR="87506" marT="43753" marB="43753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846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87506" marR="87506" marT="43753" marB="43753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2060"/>
                          </a:solidFill>
                        </a:rPr>
                        <a:t>*ESTIMATE</a:t>
                      </a:r>
                    </a:p>
                  </a:txBody>
                  <a:tcPr marL="87506" marR="87506" marT="43753" marB="43753"/>
                </a:tc>
                <a:tc hMerge="1"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/>
              <a:t>HISTORICAL TAX LEVY</a:t>
            </a:r>
          </a:p>
        </p:txBody>
      </p:sp>
    </p:spTree>
    <p:extLst>
      <p:ext uri="{BB962C8B-B14F-4D97-AF65-F5344CB8AC3E}">
        <p14:creationId xmlns:p14="http://schemas.microsoft.com/office/powerpoint/2010/main" val="272719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6838E9-6E33-4E53-B995-AA4DC549A5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2020-2021 Budget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06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/>
              <a:t>Proposition #1: </a:t>
            </a:r>
            <a:r>
              <a:rPr lang="en-US" sz="3400" dirty="0"/>
              <a:t>2020-2021 </a:t>
            </a:r>
            <a:br>
              <a:rPr lang="en-US" sz="3400" dirty="0"/>
            </a:br>
            <a:r>
              <a:rPr lang="en-US" sz="3400" dirty="0"/>
              <a:t>Proposed Budget of </a:t>
            </a:r>
            <a:r>
              <a:rPr lang="en-US" sz="3400" b="1" dirty="0">
                <a:solidFill>
                  <a:schemeClr val="accent2"/>
                </a:solidFill>
              </a:rPr>
              <a:t>$20,893,690</a:t>
            </a:r>
          </a:p>
          <a:p>
            <a:pPr marL="0" indent="0">
              <a:spcBef>
                <a:spcPts val="0"/>
              </a:spcBef>
              <a:buNone/>
            </a:pPr>
            <a:endParaRPr lang="en-US" sz="3400" dirty="0">
              <a:solidFill>
                <a:schemeClr val="accent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/>
              <a:t>Pre-K will transition to all day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addition of an Agriculture Program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 new reading program will be implemented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 Discharge Modification Septic Outflow project will be addressed 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	</a:t>
            </a:r>
            <a:endParaRPr lang="en-US" sz="3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7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1" kern="0" dirty="0">
                <a:solidFill>
                  <a:schemeClr val="accent2"/>
                </a:solidFill>
              </a:rPr>
              <a:t>Timeline of CM Budget News Before COVID-19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6C2094-4D27-4D17-85FD-8FBA7AF0E721}"/>
              </a:ext>
            </a:extLst>
          </p:cNvPr>
          <p:cNvSpPr txBox="1">
            <a:spLocks/>
          </p:cNvSpPr>
          <p:nvPr/>
        </p:nvSpPr>
        <p:spPr bwMode="auto">
          <a:xfrm>
            <a:off x="762000" y="22098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2000" kern="0" dirty="0"/>
              <a:t>January 21, 2020:  Governor Cuomo proposed a 28.5 billion spending plan for education (CM was going to get 2.94% increase)</a:t>
            </a:r>
            <a:endParaRPr lang="en-US" sz="2000" b="1" kern="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2000" kern="0" dirty="0">
                <a:solidFill>
                  <a:srgbClr val="000000"/>
                </a:solidFill>
              </a:rPr>
              <a:t>Preliminary Public Session BOE Budget Conversations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US" sz="1600" kern="0" dirty="0">
                <a:solidFill>
                  <a:srgbClr val="000000"/>
                </a:solidFill>
              </a:rPr>
              <a:t>Adding All Day Pre-K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US" sz="1600" kern="0" dirty="0">
                <a:solidFill>
                  <a:srgbClr val="000000"/>
                </a:solidFill>
              </a:rPr>
              <a:t>Adding Agriculture program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2000" kern="0" dirty="0"/>
              <a:t>March 14</a:t>
            </a:r>
            <a:r>
              <a:rPr lang="en-US" sz="2000" kern="0" baseline="30000" dirty="0"/>
              <a:t>th</a:t>
            </a:r>
            <a:r>
              <a:rPr lang="en-US" sz="2000" kern="0" dirty="0"/>
              <a:t> Superintendent Letter Closing Schools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US" sz="1600" kern="0" dirty="0"/>
              <a:t>Online Learning and distribution of paper/pencil activities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2000" kern="0" dirty="0">
                <a:solidFill>
                  <a:srgbClr val="000000"/>
                </a:solidFill>
              </a:rPr>
              <a:t>March 31</a:t>
            </a:r>
            <a:r>
              <a:rPr lang="en-US" sz="2000" kern="0" baseline="30000" dirty="0">
                <a:solidFill>
                  <a:srgbClr val="000000"/>
                </a:solidFill>
              </a:rPr>
              <a:t>st</a:t>
            </a:r>
            <a:r>
              <a:rPr lang="en-US" sz="2000" kern="0" dirty="0">
                <a:solidFill>
                  <a:srgbClr val="000000"/>
                </a:solidFill>
              </a:rPr>
              <a:t> Superintendent Letter Canceling April Break</a:t>
            </a:r>
          </a:p>
        </p:txBody>
      </p:sp>
    </p:spTree>
    <p:extLst>
      <p:ext uri="{BB962C8B-B14F-4D97-AF65-F5344CB8AC3E}">
        <p14:creationId xmlns:p14="http://schemas.microsoft.com/office/powerpoint/2010/main" val="39851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5165B7CF-877C-40BC-8056-7187AD914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2020-2021 Budget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906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/>
              <a:t>Proposition #2: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District will be purchasing the following vehicles: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 - Two 65 passenger buses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 	 - One small handicapped accessible bus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 - One stake rack pick-up truck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8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A722FC73-2FD1-4DEA-9C0D-55E5B5386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Annual Budget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5908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/>
              <a:t>June 9, 2020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4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All voting will be done via absentee ballot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Each household will receive at least one absentee ballot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Additional absentee ballots can be obtained from the District Clerk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All absentee ballots are due in the District office no later than 5:00 pm on Tuesday, June 9, 2020 via the United States Postal Service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3600" dirty="0"/>
          </a:p>
          <a:p>
            <a:pPr marL="0" indent="0" algn="ctr">
              <a:spcBef>
                <a:spcPts val="600"/>
              </a:spcBef>
              <a:buNone/>
            </a:pPr>
            <a:endParaRPr lang="en-US" sz="4000" dirty="0"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D2B8E-6F03-4011-8A5B-57C701253FB0}"/>
              </a:ext>
            </a:extLst>
          </p:cNvPr>
          <p:cNvSpPr txBox="1"/>
          <p:nvPr/>
        </p:nvSpPr>
        <p:spPr>
          <a:xfrm>
            <a:off x="381000" y="48768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2"/>
              </a:solidFill>
              <a:latin typeface="Algerian" panose="04020705040A02060702" pitchFamily="82" charset="0"/>
              <a:ea typeface="Cambria Math" panose="020405030504060302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5400" b="1" dirty="0">
                <a:solidFill>
                  <a:schemeClr val="accent2"/>
                </a:solidFill>
                <a:latin typeface="American Captain" pitchFamily="50" charset="0"/>
                <a:ea typeface="Cambria Math" panose="02040503050406030204" pitchFamily="18" charset="0"/>
                <a:sym typeface="Wingdings" panose="05000000000000000000" pitchFamily="2" charset="2"/>
              </a:rPr>
              <a:t>PLEASE VOTE!! </a:t>
            </a:r>
            <a:endParaRPr lang="en-US" sz="5400" b="1" dirty="0">
              <a:solidFill>
                <a:schemeClr val="accent2"/>
              </a:solidFill>
              <a:latin typeface="American Captain" pitchFamily="50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8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>
                <a:solidFill>
                  <a:schemeClr val="accent2"/>
                </a:solidFill>
              </a:rPr>
              <a:t>Timeline of CM Budget Continued…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AE9630-9434-4878-9F61-F9740F903E43}"/>
              </a:ext>
            </a:extLst>
          </p:cNvPr>
          <p:cNvSpPr txBox="1">
            <a:spLocks/>
          </p:cNvSpPr>
          <p:nvPr/>
        </p:nvSpPr>
        <p:spPr bwMode="auto">
          <a:xfrm>
            <a:off x="457200" y="24384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sz="2000" kern="0" dirty="0"/>
              <a:t>April 3, 2020:  NYS Agrees to the 2020-21 Budget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US" sz="1600" b="1" kern="0" dirty="0">
                <a:solidFill>
                  <a:srgbClr val="000000"/>
                </a:solidFill>
              </a:rPr>
              <a:t>Announces all schools in 2020-21 will get the same state aid as 2019-20 school year</a:t>
            </a:r>
          </a:p>
          <a:p>
            <a:pPr lvl="1">
              <a:lnSpc>
                <a:spcPct val="150000"/>
              </a:lnSpc>
              <a:spcBef>
                <a:spcPts val="900"/>
              </a:spcBef>
            </a:pPr>
            <a:r>
              <a:rPr lang="en-US" sz="2400" b="1" kern="0" dirty="0">
                <a:solidFill>
                  <a:schemeClr val="accent2"/>
                </a:solidFill>
              </a:rPr>
              <a:t>The devil is in the details</a:t>
            </a:r>
          </a:p>
          <a:p>
            <a:pPr lvl="2">
              <a:lnSpc>
                <a:spcPct val="150000"/>
              </a:lnSpc>
              <a:spcBef>
                <a:spcPts val="900"/>
              </a:spcBef>
            </a:pPr>
            <a:r>
              <a:rPr lang="en-US" sz="1600" b="1" kern="0" dirty="0">
                <a:solidFill>
                  <a:srgbClr val="000000"/>
                </a:solidFill>
              </a:rPr>
              <a:t>CM amount for the Federal Cares Restoration is $184,895.</a:t>
            </a:r>
          </a:p>
          <a:p>
            <a:pPr lvl="2">
              <a:lnSpc>
                <a:spcPct val="150000"/>
              </a:lnSpc>
              <a:spcBef>
                <a:spcPts val="900"/>
              </a:spcBef>
            </a:pPr>
            <a:r>
              <a:rPr lang="en-US" sz="1600" b="1" kern="0" dirty="0">
                <a:solidFill>
                  <a:srgbClr val="000000"/>
                </a:solidFill>
              </a:rPr>
              <a:t>Quarterly Take Backs!</a:t>
            </a:r>
          </a:p>
        </p:txBody>
      </p:sp>
    </p:spTree>
    <p:extLst>
      <p:ext uri="{BB962C8B-B14F-4D97-AF65-F5344CB8AC3E}">
        <p14:creationId xmlns:p14="http://schemas.microsoft.com/office/powerpoint/2010/main" val="232223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accent2"/>
                </a:solidFill>
              </a:rPr>
              <a:t>News Headlines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71FA023-7670-4DCC-9F77-51C7F5DEC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337092"/>
            <a:ext cx="3477388" cy="16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9F3EF-6274-4CBA-9046-CD5769F34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6" y="3581400"/>
            <a:ext cx="3414604" cy="78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E8A67-2295-4BC1-AB0B-C2F045F157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1" y="2286000"/>
            <a:ext cx="4044520" cy="176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3E7D8A-86DD-41EB-84C9-919639CC1D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3" y="4850282"/>
            <a:ext cx="5436534" cy="1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3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2"/>
                </a:solidFill>
              </a:rPr>
              <a:t>History Tells 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33F7E8-CD0C-43CC-AFA4-3C824042D121}"/>
              </a:ext>
            </a:extLst>
          </p:cNvPr>
          <p:cNvSpPr txBox="1">
            <a:spLocks/>
          </p:cNvSpPr>
          <p:nvPr/>
        </p:nvSpPr>
        <p:spPr bwMode="auto">
          <a:xfrm>
            <a:off x="432216" y="2438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 2008 Stock Market Crash  </a:t>
            </a:r>
          </a:p>
          <a:p>
            <a:r>
              <a:rPr lang="en-US" kern="0" dirty="0"/>
              <a:t>During that financial crisis from 2010-2015 our school budget was reduced by a total of 6.4 million dollars  </a:t>
            </a:r>
          </a:p>
          <a:p>
            <a:r>
              <a:rPr lang="en-US" kern="0" dirty="0"/>
              <a:t>The worst yearly cut was 2011-12 school year with a 1.8-million-dollar reduction</a:t>
            </a:r>
          </a:p>
        </p:txBody>
      </p:sp>
    </p:spTree>
    <p:extLst>
      <p:ext uri="{BB962C8B-B14F-4D97-AF65-F5344CB8AC3E}">
        <p14:creationId xmlns:p14="http://schemas.microsoft.com/office/powerpoint/2010/main" val="354993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2"/>
                </a:solidFill>
              </a:rPr>
              <a:t>Planning for the Future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6C7550-0415-418B-9A29-4B3E6CAB1CAB}"/>
              </a:ext>
            </a:extLst>
          </p:cNvPr>
          <p:cNvSpPr txBox="1">
            <a:spLocks/>
          </p:cNvSpPr>
          <p:nvPr/>
        </p:nvSpPr>
        <p:spPr bwMode="auto">
          <a:xfrm>
            <a:off x="457200" y="24844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Maintain Programs</a:t>
            </a:r>
          </a:p>
          <a:p>
            <a:r>
              <a:rPr lang="en-US" kern="0"/>
              <a:t>Made structural changes, not just a one moment in time cuts</a:t>
            </a:r>
          </a:p>
          <a:p>
            <a:r>
              <a:rPr lang="en-US" kern="0"/>
              <a:t>Make budget adjustments that will benefit the district financially year after year</a:t>
            </a:r>
          </a:p>
          <a:p>
            <a:r>
              <a:rPr lang="en-US" kern="0"/>
              <a:t>Make cuts through attrition when possible</a:t>
            </a:r>
          </a:p>
          <a:p>
            <a:pPr marL="0" indent="0">
              <a:buFontTx/>
              <a:buNone/>
            </a:pPr>
            <a:endParaRPr lang="en-US" ker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5651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1371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>
                <a:solidFill>
                  <a:schemeClr val="accent2"/>
                </a:solidFill>
              </a:rPr>
              <a:t>Personnel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86A268-E4EF-4411-BCB3-2B98583153A7}"/>
              </a:ext>
            </a:extLst>
          </p:cNvPr>
          <p:cNvSpPr txBox="1">
            <a:spLocks/>
          </p:cNvSpPr>
          <p:nvPr/>
        </p:nvSpPr>
        <p:spPr bwMode="auto">
          <a:xfrm>
            <a:off x="304800" y="26670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Reconfiguration saved 4-5 teacher level positions</a:t>
            </a:r>
          </a:p>
          <a:p>
            <a:r>
              <a:rPr lang="en-US" sz="2800" kern="0" dirty="0"/>
              <a:t>Offered Retirement Incentive</a:t>
            </a:r>
          </a:p>
          <a:p>
            <a:pPr lvl="1"/>
            <a:r>
              <a:rPr lang="en-US" kern="0" dirty="0"/>
              <a:t>Resulted in Four Teacher Retirements</a:t>
            </a:r>
          </a:p>
          <a:p>
            <a:pPr lvl="2"/>
            <a:r>
              <a:rPr lang="en-US" kern="0" dirty="0"/>
              <a:t>Saved current teaching positions</a:t>
            </a:r>
          </a:p>
          <a:p>
            <a:pPr lvl="2"/>
            <a:r>
              <a:rPr lang="en-US" kern="0" dirty="0"/>
              <a:t>Allowed us to add all-day Pre-Kindergarten</a:t>
            </a:r>
          </a:p>
          <a:p>
            <a:pPr lvl="2"/>
            <a:r>
              <a:rPr lang="en-US" kern="0" dirty="0"/>
              <a:t>Allowed us to add Agriculture Program</a:t>
            </a:r>
          </a:p>
          <a:p>
            <a:pPr lvl="2"/>
            <a:endParaRPr lang="en-US" kern="0" dirty="0"/>
          </a:p>
          <a:p>
            <a:pPr lvl="2"/>
            <a:endParaRPr lang="en-US" kern="0" dirty="0"/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859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accent2"/>
                </a:solidFill>
              </a:rPr>
              <a:t>Benefits of Reconfiguration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455DC1-4C1E-499C-8192-6FA02B0D393D}"/>
              </a:ext>
            </a:extLst>
          </p:cNvPr>
          <p:cNvSpPr txBox="1">
            <a:spLocks/>
          </p:cNvSpPr>
          <p:nvPr/>
        </p:nvSpPr>
        <p:spPr bwMode="auto">
          <a:xfrm>
            <a:off x="381000" y="1951037"/>
            <a:ext cx="8610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Consolidation of Services</a:t>
            </a:r>
          </a:p>
          <a:p>
            <a:pPr lvl="1"/>
            <a:r>
              <a:rPr lang="en-US" kern="0" dirty="0"/>
              <a:t>7-12 Teacher Certifications all Together</a:t>
            </a:r>
          </a:p>
          <a:p>
            <a:pPr lvl="2"/>
            <a:r>
              <a:rPr lang="en-US" kern="0" dirty="0"/>
              <a:t>Eliminates “traveling periods”</a:t>
            </a:r>
          </a:p>
          <a:p>
            <a:pPr lvl="3"/>
            <a:r>
              <a:rPr lang="en-US" kern="0" dirty="0"/>
              <a:t>Equals 2.5 teachers</a:t>
            </a:r>
          </a:p>
          <a:p>
            <a:pPr lvl="2"/>
            <a:r>
              <a:rPr lang="en-US" kern="0" dirty="0">
                <a:solidFill>
                  <a:srgbClr val="000000"/>
                </a:solidFill>
              </a:rPr>
              <a:t>Consolidates Office Staff</a:t>
            </a:r>
          </a:p>
          <a:p>
            <a:pPr lvl="2"/>
            <a:r>
              <a:rPr lang="en-US" kern="0" dirty="0">
                <a:solidFill>
                  <a:srgbClr val="000000"/>
                </a:solidFill>
              </a:rPr>
              <a:t>Consolidates Administrative Staff</a:t>
            </a:r>
          </a:p>
          <a:p>
            <a:pPr lvl="2"/>
            <a:r>
              <a:rPr lang="en-US" kern="0" dirty="0">
                <a:solidFill>
                  <a:srgbClr val="000000"/>
                </a:solidFill>
              </a:rPr>
              <a:t>Consolidates Teacher Assignments</a:t>
            </a:r>
          </a:p>
          <a:p>
            <a:pPr lvl="2"/>
            <a:r>
              <a:rPr lang="en-US" kern="0" dirty="0">
                <a:solidFill>
                  <a:srgbClr val="000000"/>
                </a:solidFill>
              </a:rPr>
              <a:t>Consolidates Student Services</a:t>
            </a:r>
          </a:p>
          <a:p>
            <a:pPr lvl="1"/>
            <a:r>
              <a:rPr lang="en-US" kern="0" dirty="0">
                <a:solidFill>
                  <a:srgbClr val="000000"/>
                </a:solidFill>
              </a:rPr>
              <a:t>Allows for staff reductions through attrition over the years</a:t>
            </a:r>
          </a:p>
          <a:p>
            <a:pPr lvl="2"/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>
              <a:solidFill>
                <a:srgbClr val="000000"/>
              </a:solidFill>
            </a:endParaRPr>
          </a:p>
          <a:p>
            <a:pPr lvl="3"/>
            <a:endParaRPr lang="en-US" kern="0" dirty="0"/>
          </a:p>
          <a:p>
            <a:pPr lvl="3"/>
            <a:endParaRPr lang="en-US" kern="0" dirty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marL="457200" lvl="1" indent="0">
              <a:buFontTx/>
              <a:buNone/>
            </a:pPr>
            <a:endParaRPr lang="en-US" kern="0" dirty="0">
              <a:solidFill>
                <a:srgbClr val="000000"/>
              </a:solidFill>
            </a:endParaRPr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346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bird&#10;&#10;Description automatically generated">
            <a:extLst>
              <a:ext uri="{FF2B5EF4-FFF2-40B4-BE49-F238E27FC236}">
                <a16:creationId xmlns:a16="http://schemas.microsoft.com/office/drawing/2014/main" id="{9F08C17E-19F7-4D81-BE49-D74C99B9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4033" cy="682052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E92858-44CA-4508-8463-5E19772FECA3}"/>
              </a:ext>
            </a:extLst>
          </p:cNvPr>
          <p:cNvSpPr txBox="1">
            <a:spLocks/>
          </p:cNvSpPr>
          <p:nvPr/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>
                <a:solidFill>
                  <a:schemeClr val="accent2"/>
                </a:solidFill>
              </a:rPr>
              <a:t>Results of Staff Reductions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BDEEED-572E-41E7-96F3-F0BBC2657578}"/>
              </a:ext>
            </a:extLst>
          </p:cNvPr>
          <p:cNvSpPr txBox="1">
            <a:spLocks/>
          </p:cNvSpPr>
          <p:nvPr/>
        </p:nvSpPr>
        <p:spPr bwMode="auto">
          <a:xfrm>
            <a:off x="1447800" y="2057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Reduction of Administrator</a:t>
            </a:r>
          </a:p>
          <a:p>
            <a:pPr lvl="1"/>
            <a:r>
              <a:rPr lang="en-US" sz="2400" kern="0" dirty="0"/>
              <a:t>Result in layoff</a:t>
            </a:r>
          </a:p>
          <a:p>
            <a:r>
              <a:rPr lang="en-US" sz="2400" kern="0" dirty="0"/>
              <a:t>Reduction in Office Staff</a:t>
            </a:r>
          </a:p>
          <a:p>
            <a:r>
              <a:rPr lang="en-US" sz="2400" kern="0" dirty="0"/>
              <a:t>Reduction of two 7-12 English Teachers</a:t>
            </a:r>
          </a:p>
          <a:p>
            <a:pPr lvl="1"/>
            <a:r>
              <a:rPr lang="en-US" sz="2400" kern="0" dirty="0"/>
              <a:t>Reduction through attrition, one layoff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Reduction of Technology Teacher</a:t>
            </a:r>
          </a:p>
          <a:p>
            <a:pPr lvl="1"/>
            <a:r>
              <a:rPr lang="en-US" sz="2400" kern="0" dirty="0">
                <a:solidFill>
                  <a:srgbClr val="000000"/>
                </a:solidFill>
              </a:rPr>
              <a:t>All Courses are intact, result in layoff</a:t>
            </a:r>
          </a:p>
          <a:p>
            <a:r>
              <a:rPr lang="en-US" sz="2400" kern="0" dirty="0">
                <a:solidFill>
                  <a:srgbClr val="000000"/>
                </a:solidFill>
              </a:rPr>
              <a:t>Reduction of .5 FACS Teacher</a:t>
            </a:r>
          </a:p>
          <a:p>
            <a:pPr lvl="1"/>
            <a:r>
              <a:rPr lang="en-US" sz="2400" kern="0" dirty="0">
                <a:solidFill>
                  <a:srgbClr val="000000"/>
                </a:solidFill>
              </a:rPr>
              <a:t>All Courses intact, result in layoff</a:t>
            </a:r>
          </a:p>
          <a:p>
            <a:pPr lvl="1"/>
            <a:endParaRPr lang="en-US" kern="0" dirty="0">
              <a:solidFill>
                <a:srgbClr val="000000"/>
              </a:solidFill>
            </a:endParaRP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804885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8035</TotalTime>
  <Words>836</Words>
  <Application>Microsoft Office PowerPoint</Application>
  <PresentationFormat>On-screen Show (4:3)</PresentationFormat>
  <Paragraphs>234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Algerian</vt:lpstr>
      <vt:lpstr>American Captain</vt:lpstr>
      <vt:lpstr>Arial</vt:lpstr>
      <vt:lpstr>Calibri</vt:lpstr>
      <vt:lpstr>Cambria Math</vt:lpstr>
      <vt:lpstr>Wingdings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 Development</vt:lpstr>
      <vt:lpstr>PowerPoint Presentation</vt:lpstr>
      <vt:lpstr>REAL PROPERTY TAX CAP</vt:lpstr>
      <vt:lpstr>2020-2021 State Aid </vt:lpstr>
      <vt:lpstr>PowerPoint Presentation</vt:lpstr>
      <vt:lpstr>Vehicle Proposition: $355,000</vt:lpstr>
      <vt:lpstr>Property Tax Report Card Comparison</vt:lpstr>
      <vt:lpstr>HISTORICAL TAX LEVY</vt:lpstr>
      <vt:lpstr>2020-2021 Budget Recap</vt:lpstr>
      <vt:lpstr>2020-2021 Budget Recap</vt:lpstr>
      <vt:lpstr>Annual Budget Vote</vt:lpstr>
    </vt:vector>
  </TitlesOfParts>
  <Company>Cato-Meridian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clamont</dc:creator>
  <cp:lastModifiedBy>Semeraro, Brenda</cp:lastModifiedBy>
  <cp:revision>353</cp:revision>
  <cp:lastPrinted>2020-05-20T17:17:35Z</cp:lastPrinted>
  <dcterms:created xsi:type="dcterms:W3CDTF">2015-01-26T16:05:23Z</dcterms:created>
  <dcterms:modified xsi:type="dcterms:W3CDTF">2020-09-10T19:15:05Z</dcterms:modified>
</cp:coreProperties>
</file>